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4" r:id="rId4"/>
    <p:sldId id="267" r:id="rId5"/>
    <p:sldId id="271" r:id="rId6"/>
    <p:sldId id="260" r:id="rId7"/>
    <p:sldId id="268" r:id="rId8"/>
    <p:sldId id="270" r:id="rId9"/>
    <p:sldId id="269" r:id="rId10"/>
    <p:sldId id="273" r:id="rId11"/>
    <p:sldId id="274" r:id="rId12"/>
    <p:sldId id="272" r:id="rId13"/>
    <p:sldId id="263" r:id="rId14"/>
    <p:sldId id="275" r:id="rId15"/>
    <p:sldId id="276" r:id="rId16"/>
    <p:sldId id="259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2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ingdata.com/2015/12/15/a-day-in-the-life-of-americans/" TargetMode="External"/><Relationship Id="rId1" Type="http://schemas.openxmlformats.org/officeDocument/2006/relationships/hyperlink" Target="http://graphics.wsj.com/infectious-diseases-and-vaccines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ingdata.com/2015/12/15/a-day-in-the-life-of-americans/" TargetMode="External"/><Relationship Id="rId1" Type="http://schemas.openxmlformats.org/officeDocument/2006/relationships/hyperlink" Target="http://graphics.wsj.com/infectious-diseases-and-vaccin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6AA57A-1570-4010-BFAB-1DEE74B0521C}" type="doc">
      <dgm:prSet loTypeId="urn:microsoft.com/office/officeart/2008/layout/Lined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A52EB2-BB13-4475-98FA-AB65065D178A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WSJ - The impact of vaccines</a:t>
          </a:r>
          <a:endParaRPr lang="en-US"/>
        </a:p>
      </dgm:t>
    </dgm:pt>
    <dgm:pt modelId="{BAAA21B3-4733-46D3-A328-248698F115A8}" type="parTrans" cxnId="{5C98DF1F-4129-480D-A6C1-BF24DA2B325B}">
      <dgm:prSet/>
      <dgm:spPr/>
      <dgm:t>
        <a:bodyPr/>
        <a:lstStyle/>
        <a:p>
          <a:endParaRPr lang="en-US"/>
        </a:p>
      </dgm:t>
    </dgm:pt>
    <dgm:pt modelId="{BE8A8CF2-5410-4F14-870A-6D8A43D20C2A}" type="sibTrans" cxnId="{5C98DF1F-4129-480D-A6C1-BF24DA2B325B}">
      <dgm:prSet/>
      <dgm:spPr/>
      <dgm:t>
        <a:bodyPr/>
        <a:lstStyle/>
        <a:p>
          <a:endParaRPr lang="en-US"/>
        </a:p>
      </dgm:t>
    </dgm:pt>
    <dgm:pt modelId="{A634D11C-3FDD-4110-BB7D-FD9371FA3543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A day in the life of Americans</a:t>
          </a:r>
          <a:endParaRPr lang="en-US"/>
        </a:p>
      </dgm:t>
    </dgm:pt>
    <dgm:pt modelId="{C7EF0801-8B84-4369-B5B6-A0616CB2A0C9}" type="parTrans" cxnId="{3631A12D-3527-4DC4-845E-559C6856F55A}">
      <dgm:prSet/>
      <dgm:spPr/>
      <dgm:t>
        <a:bodyPr/>
        <a:lstStyle/>
        <a:p>
          <a:endParaRPr lang="en-US"/>
        </a:p>
      </dgm:t>
    </dgm:pt>
    <dgm:pt modelId="{6A81404A-B418-4998-B26A-A4B795EBE1A9}" type="sibTrans" cxnId="{3631A12D-3527-4DC4-845E-559C6856F55A}">
      <dgm:prSet/>
      <dgm:spPr/>
      <dgm:t>
        <a:bodyPr/>
        <a:lstStyle/>
        <a:p>
          <a:endParaRPr lang="en-US"/>
        </a:p>
      </dgm:t>
    </dgm:pt>
    <dgm:pt modelId="{2536CB7B-97E7-4C78-9B9E-70D898836266}" type="pres">
      <dgm:prSet presAssocID="{556AA57A-1570-4010-BFAB-1DEE74B0521C}" presName="vert0" presStyleCnt="0">
        <dgm:presLayoutVars>
          <dgm:dir/>
          <dgm:animOne val="branch"/>
          <dgm:animLvl val="lvl"/>
        </dgm:presLayoutVars>
      </dgm:prSet>
      <dgm:spPr/>
    </dgm:pt>
    <dgm:pt modelId="{52E79C2B-02A6-4B23-86F4-0DD89371AC5A}" type="pres">
      <dgm:prSet presAssocID="{76A52EB2-BB13-4475-98FA-AB65065D178A}" presName="thickLine" presStyleLbl="alignNode1" presStyleIdx="0" presStyleCnt="2"/>
      <dgm:spPr/>
    </dgm:pt>
    <dgm:pt modelId="{6BD440A0-4FE8-4719-9BEF-078B7D93B90E}" type="pres">
      <dgm:prSet presAssocID="{76A52EB2-BB13-4475-98FA-AB65065D178A}" presName="horz1" presStyleCnt="0"/>
      <dgm:spPr/>
    </dgm:pt>
    <dgm:pt modelId="{AF648B41-2DC0-4D33-AD79-1B650FBB2F71}" type="pres">
      <dgm:prSet presAssocID="{76A52EB2-BB13-4475-98FA-AB65065D178A}" presName="tx1" presStyleLbl="revTx" presStyleIdx="0" presStyleCnt="2"/>
      <dgm:spPr/>
    </dgm:pt>
    <dgm:pt modelId="{388370A9-75D3-40A1-884A-884B26F1A9AF}" type="pres">
      <dgm:prSet presAssocID="{76A52EB2-BB13-4475-98FA-AB65065D178A}" presName="vert1" presStyleCnt="0"/>
      <dgm:spPr/>
    </dgm:pt>
    <dgm:pt modelId="{EDDF9946-D375-4590-92D2-12D5609D16E7}" type="pres">
      <dgm:prSet presAssocID="{A634D11C-3FDD-4110-BB7D-FD9371FA3543}" presName="thickLine" presStyleLbl="alignNode1" presStyleIdx="1" presStyleCnt="2"/>
      <dgm:spPr/>
    </dgm:pt>
    <dgm:pt modelId="{4BEFE39D-E86A-4270-8636-6BA89BC269E3}" type="pres">
      <dgm:prSet presAssocID="{A634D11C-3FDD-4110-BB7D-FD9371FA3543}" presName="horz1" presStyleCnt="0"/>
      <dgm:spPr/>
    </dgm:pt>
    <dgm:pt modelId="{67C3F273-98BC-493C-8AD0-10E8E202BE07}" type="pres">
      <dgm:prSet presAssocID="{A634D11C-3FDD-4110-BB7D-FD9371FA3543}" presName="tx1" presStyleLbl="revTx" presStyleIdx="1" presStyleCnt="2"/>
      <dgm:spPr/>
    </dgm:pt>
    <dgm:pt modelId="{C395A562-93DD-4D7F-B6FF-0E2833D31717}" type="pres">
      <dgm:prSet presAssocID="{A634D11C-3FDD-4110-BB7D-FD9371FA3543}" presName="vert1" presStyleCnt="0"/>
      <dgm:spPr/>
    </dgm:pt>
  </dgm:ptLst>
  <dgm:cxnLst>
    <dgm:cxn modelId="{95684D07-9578-4EB6-9C86-A456AEDD6FF7}" type="presOf" srcId="{A634D11C-3FDD-4110-BB7D-FD9371FA3543}" destId="{67C3F273-98BC-493C-8AD0-10E8E202BE07}" srcOrd="0" destOrd="0" presId="urn:microsoft.com/office/officeart/2008/layout/LinedList"/>
    <dgm:cxn modelId="{163BAA12-F517-4A1C-BC03-DBF8FAFB3723}" type="presOf" srcId="{556AA57A-1570-4010-BFAB-1DEE74B0521C}" destId="{2536CB7B-97E7-4C78-9B9E-70D898836266}" srcOrd="0" destOrd="0" presId="urn:microsoft.com/office/officeart/2008/layout/LinedList"/>
    <dgm:cxn modelId="{5C98DF1F-4129-480D-A6C1-BF24DA2B325B}" srcId="{556AA57A-1570-4010-BFAB-1DEE74B0521C}" destId="{76A52EB2-BB13-4475-98FA-AB65065D178A}" srcOrd="0" destOrd="0" parTransId="{BAAA21B3-4733-46D3-A328-248698F115A8}" sibTransId="{BE8A8CF2-5410-4F14-870A-6D8A43D20C2A}"/>
    <dgm:cxn modelId="{3631A12D-3527-4DC4-845E-559C6856F55A}" srcId="{556AA57A-1570-4010-BFAB-1DEE74B0521C}" destId="{A634D11C-3FDD-4110-BB7D-FD9371FA3543}" srcOrd="1" destOrd="0" parTransId="{C7EF0801-8B84-4369-B5B6-A0616CB2A0C9}" sibTransId="{6A81404A-B418-4998-B26A-A4B795EBE1A9}"/>
    <dgm:cxn modelId="{BF703681-AA8C-4ED1-9204-9D93D489DC3A}" type="presOf" srcId="{76A52EB2-BB13-4475-98FA-AB65065D178A}" destId="{AF648B41-2DC0-4D33-AD79-1B650FBB2F71}" srcOrd="0" destOrd="0" presId="urn:microsoft.com/office/officeart/2008/layout/LinedList"/>
    <dgm:cxn modelId="{44EC1094-E2CD-419B-B314-3EABF9E761B6}" type="presParOf" srcId="{2536CB7B-97E7-4C78-9B9E-70D898836266}" destId="{52E79C2B-02A6-4B23-86F4-0DD89371AC5A}" srcOrd="0" destOrd="0" presId="urn:microsoft.com/office/officeart/2008/layout/LinedList"/>
    <dgm:cxn modelId="{8CD7FF15-8A54-4F7A-9A9F-15BCF05A52AA}" type="presParOf" srcId="{2536CB7B-97E7-4C78-9B9E-70D898836266}" destId="{6BD440A0-4FE8-4719-9BEF-078B7D93B90E}" srcOrd="1" destOrd="0" presId="urn:microsoft.com/office/officeart/2008/layout/LinedList"/>
    <dgm:cxn modelId="{3B850FFA-B412-4CE6-A025-89ECE04D5CEC}" type="presParOf" srcId="{6BD440A0-4FE8-4719-9BEF-078B7D93B90E}" destId="{AF648B41-2DC0-4D33-AD79-1B650FBB2F71}" srcOrd="0" destOrd="0" presId="urn:microsoft.com/office/officeart/2008/layout/LinedList"/>
    <dgm:cxn modelId="{EE502E7D-9256-4FED-B1DC-5B3AF5C60943}" type="presParOf" srcId="{6BD440A0-4FE8-4719-9BEF-078B7D93B90E}" destId="{388370A9-75D3-40A1-884A-884B26F1A9AF}" srcOrd="1" destOrd="0" presId="urn:microsoft.com/office/officeart/2008/layout/LinedList"/>
    <dgm:cxn modelId="{887A0CEC-9BDE-4EFE-8823-02EAC1F0DB66}" type="presParOf" srcId="{2536CB7B-97E7-4C78-9B9E-70D898836266}" destId="{EDDF9946-D375-4590-92D2-12D5609D16E7}" srcOrd="2" destOrd="0" presId="urn:microsoft.com/office/officeart/2008/layout/LinedList"/>
    <dgm:cxn modelId="{EA064A78-6964-44C5-BD3F-5D09B4F53781}" type="presParOf" srcId="{2536CB7B-97E7-4C78-9B9E-70D898836266}" destId="{4BEFE39D-E86A-4270-8636-6BA89BC269E3}" srcOrd="3" destOrd="0" presId="urn:microsoft.com/office/officeart/2008/layout/LinedList"/>
    <dgm:cxn modelId="{DD98B67A-F702-449E-BE20-95F6E4B84D5E}" type="presParOf" srcId="{4BEFE39D-E86A-4270-8636-6BA89BC269E3}" destId="{67C3F273-98BC-493C-8AD0-10E8E202BE07}" srcOrd="0" destOrd="0" presId="urn:microsoft.com/office/officeart/2008/layout/LinedList"/>
    <dgm:cxn modelId="{0E3A909B-5AD5-4D89-BBFA-EB6E102F3E82}" type="presParOf" srcId="{4BEFE39D-E86A-4270-8636-6BA89BC269E3}" destId="{C395A562-93DD-4D7F-B6FF-0E2833D317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79C2B-02A6-4B23-86F4-0DD89371AC5A}">
      <dsp:nvSpPr>
        <dsp:cNvPr id="0" name=""/>
        <dsp:cNvSpPr/>
      </dsp:nvSpPr>
      <dsp:spPr>
        <a:xfrm>
          <a:off x="0" y="0"/>
          <a:ext cx="626903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648B41-2DC0-4D33-AD79-1B650FBB2F71}">
      <dsp:nvSpPr>
        <dsp:cNvPr id="0" name=""/>
        <dsp:cNvSpPr/>
      </dsp:nvSpPr>
      <dsp:spPr>
        <a:xfrm>
          <a:off x="0" y="0"/>
          <a:ext cx="6269038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hlinkClick xmlns:r="http://schemas.openxmlformats.org/officeDocument/2006/relationships" r:id="rId1"/>
            </a:rPr>
            <a:t>WSJ - The impact of vaccines</a:t>
          </a:r>
          <a:endParaRPr lang="en-US" sz="6500" kern="1200"/>
        </a:p>
      </dsp:txBody>
      <dsp:txXfrm>
        <a:off x="0" y="0"/>
        <a:ext cx="6269038" cy="2786062"/>
      </dsp:txXfrm>
    </dsp:sp>
    <dsp:sp modelId="{EDDF9946-D375-4590-92D2-12D5609D16E7}">
      <dsp:nvSpPr>
        <dsp:cNvPr id="0" name=""/>
        <dsp:cNvSpPr/>
      </dsp:nvSpPr>
      <dsp:spPr>
        <a:xfrm>
          <a:off x="0" y="2786062"/>
          <a:ext cx="6269038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C3F273-98BC-493C-8AD0-10E8E202BE07}">
      <dsp:nvSpPr>
        <dsp:cNvPr id="0" name=""/>
        <dsp:cNvSpPr/>
      </dsp:nvSpPr>
      <dsp:spPr>
        <a:xfrm>
          <a:off x="0" y="2786062"/>
          <a:ext cx="6269038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hlinkClick xmlns:r="http://schemas.openxmlformats.org/officeDocument/2006/relationships" r:id="rId2"/>
            </a:rPr>
            <a:t>A day in the life of Americans</a:t>
          </a:r>
          <a:endParaRPr lang="en-US" sz="6500" kern="1200"/>
        </a:p>
      </dsp:txBody>
      <dsp:txXfrm>
        <a:off x="0" y="2786062"/>
        <a:ext cx="6269038" cy="2786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A49-F25B-4DBD-988B-D0E77BEB56BA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43421-389C-4413-80DE-78D2BED9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1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9F2C7-BB04-4487-88A5-A43D824EAA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9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43421-389C-4413-80DE-78D2BED95F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43421-389C-4413-80DE-78D2BED95F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43421-389C-4413-80DE-78D2BED95F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43421-389C-4413-80DE-78D2BED95F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43421-389C-4413-80DE-78D2BED95F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0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43421-389C-4413-80DE-78D2BED95F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2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0922-2D58-4A5A-8C7A-EE0DDDA97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96A1E-D2EB-4839-9213-0D2A1B72C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2C7B-70D6-47C2-8440-E4337815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3886-36EB-44FE-9C5D-B462CD8B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49AA8-3A72-45FB-8946-FF6822DC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0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ABBC-0BBB-4DFF-90C3-70026FFB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9A9D7-5BCA-414E-A7AE-A79128508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5F78-A81A-4E69-92B6-993173C9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D9FB-6E71-4992-88BF-CA789C16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C594-A79D-406F-8A0B-FC5F58E5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F4ABAE-F647-4F82-BC6C-4C3607092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9590-0C5C-4706-A2CA-030BC842D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F9E14-71FE-442D-BC20-78B580EF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6B0CD-54F3-4F59-923E-8B77BBC2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AB4DA-19B1-428F-B361-2F2E06D1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B2FA-254C-4E16-8F53-F2FEFEB6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FE57-FABE-46AC-BD43-CE5811968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8E20C-1F0E-456A-BACC-43C06BCF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75F44-1F93-48BF-8B35-A47CA6B9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0951-B4FB-4743-BFE2-B67D9DDA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6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D172-2509-430C-A8D0-491F3914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C901A-63D8-4FE0-9913-A8F3E61A8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BF59D-D038-439F-BEF7-17E0D028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0FB4C-7101-499F-B17E-1031746C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E23D-C7F8-49C1-9E51-9B3346D8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3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D1BD-4639-4997-AAF7-24D7208B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133A4-61EC-4D1F-A643-210713436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99946-FE68-43A5-9EA9-9BCF873E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D5770-1A4B-4C88-BA01-2D024513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A2DC9-D906-498F-AA18-B5ABFA4C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42B32-1D0D-436B-BBED-AE0AF756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8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DF26-C001-4A68-9F33-0570F2D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A96E2-C68D-483D-B8F5-02F120C43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CA327-8214-4180-B317-FBC3BBDEF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8FABB-B233-4775-B618-F5DDF8362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FFE0F-F5EC-4515-93F8-E53400F88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6975F-C134-4173-BB4A-C0D348DE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30E5A3-A5A4-4C49-B3E4-6BC056AA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A9333-7B4C-4C34-9640-CA9B750C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3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BF45-9939-4315-B5C8-3E7BA320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AF7EC-7448-4A55-9DD0-0C749D8F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742DE-6208-4D5D-B8BD-75AC6AC5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AED0B-F42F-41AF-BB25-F717E510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01FF-0369-42C4-BD0A-E379B118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F78AD-3DBF-4E54-B2C0-0D41E02C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A6FE2-F6E1-4E9E-8118-F5D0B0B6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2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EACA-B930-4E48-8A6D-61DE02A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6798-935B-4533-8D4D-60C6E01FD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0C911-740C-4332-AE58-7812318B8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E55A9-C0D6-4629-B123-38C82BD5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A23AA-6337-46C8-BDFB-ADCB36FA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A0852-264B-46CF-88DC-1D690A1E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C996-D15F-4CDE-A6DB-1649668F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926F9-96BD-4A7A-BEAB-AD32FB2F5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868F8-CB17-4F81-98DB-EDCDD575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4FC1E-3028-47ED-AAF7-F89AE7D0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D5656-878D-4AA7-9F82-E6C35E70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EEF1B-C9B4-4679-A653-07EB18DB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8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EB8B1-87FA-45CF-BB2A-3C01EC5E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55FF-8866-421A-A8A5-3155199E6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5D8F8-C849-4FFE-8F29-235DC49AD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2C941-36C5-4230-BFD9-617B76C91B6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283B-47B1-4153-98C3-C53525E08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5D314-FC1B-43C4-9D87-30687703C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2F473-90B6-4F60-A9AD-D1903A3DD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utodeskresearch.com/publications/samesta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2BB9E-4ED6-462D-A87C-9BB635C9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he-IL" sz="2400"/>
              <a:t>336018 – נושאים מתקדמים בהנדסה </a:t>
            </a:r>
            <a:r>
              <a:rPr lang="he-IL" sz="2400" err="1"/>
              <a:t>ביורפואית</a:t>
            </a:r>
            <a:r>
              <a:rPr lang="he-IL" sz="2400"/>
              <a:t> 4:</a:t>
            </a:r>
            <a:br>
              <a:rPr lang="en-US" sz="2400"/>
            </a:br>
            <a:r>
              <a:rPr lang="he-IL" sz="2400"/>
              <a:t> מדעי המידע ולמידת מכונה בהנדסה </a:t>
            </a:r>
            <a:r>
              <a:rPr lang="he-IL" sz="2400" err="1"/>
              <a:t>ביורפואית</a:t>
            </a:r>
            <a:br>
              <a:rPr lang="en-US" sz="2400"/>
            </a:br>
            <a:br>
              <a:rPr lang="en-US" sz="2400"/>
            </a:br>
            <a:r>
              <a:rPr lang="en-US" sz="2400"/>
              <a:t>Data science and machine learning </a:t>
            </a:r>
            <a:br>
              <a:rPr lang="en-US" sz="2400"/>
            </a:br>
            <a:r>
              <a:rPr lang="en-US" sz="2400"/>
              <a:t>in bio-medical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9700D-A1D0-432A-BF9E-95CE1367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endParaRPr lang="en-US">
              <a:latin typeface="+mj-lt"/>
            </a:endParaRPr>
          </a:p>
          <a:p>
            <a:pPr algn="l"/>
            <a:r>
              <a:rPr lang="en-US">
                <a:latin typeface="+mj-lt"/>
              </a:rPr>
              <a:t>Lecture 3</a:t>
            </a:r>
          </a:p>
          <a:p>
            <a:pPr algn="l"/>
            <a:r>
              <a:rPr lang="en-US">
                <a:latin typeface="+mj-lt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2948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96A13-E872-408F-8F7F-C755EDCB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35" y="640080"/>
            <a:ext cx="4931595" cy="32918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DF8AF-08E6-457D-AC44-C5D94ABB8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76" y="640080"/>
            <a:ext cx="4931595" cy="329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1B4C9-352F-4DE7-A581-75A88C71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Confounding axes limits</a:t>
            </a:r>
          </a:p>
        </p:txBody>
      </p:sp>
    </p:spTree>
    <p:extLst>
      <p:ext uri="{BB962C8B-B14F-4D97-AF65-F5344CB8AC3E}">
        <p14:creationId xmlns:p14="http://schemas.microsoft.com/office/powerpoint/2010/main" val="255053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2E7997-217C-4C3C-952A-1DAF3DA31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29" y="1885511"/>
            <a:ext cx="2685705" cy="268570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DF340-50C4-4C17-A605-7BC8E13B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68" y="871285"/>
            <a:ext cx="5028091" cy="3352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42D7F-6671-4AD7-BB59-E2A40EAF6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06313"/>
            <a:ext cx="4753461" cy="155266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33B210-462D-42A4-BA20-36743BB5E68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AB9DC51-26E2-43C9-8979-ADFB3D411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38" y="1756438"/>
            <a:ext cx="1509966" cy="3774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916FB-8FBC-4E15-A9F1-C3459E4C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Bad aspect ratio</a:t>
            </a:r>
          </a:p>
        </p:txBody>
      </p:sp>
    </p:spTree>
    <p:extLst>
      <p:ext uri="{BB962C8B-B14F-4D97-AF65-F5344CB8AC3E}">
        <p14:creationId xmlns:p14="http://schemas.microsoft.com/office/powerpoint/2010/main" val="257684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0C971-58E4-44E2-BE28-7D387A54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" r="2" b="2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223EB-B4A1-4B54-8CBA-EDCE13C46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9" r="3" b="3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9D179-3718-4692-8111-36A489C0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95" b="3"/>
          <a:stretch/>
        </p:blipFill>
        <p:spPr>
          <a:xfrm>
            <a:off x="8782187" y="1231590"/>
            <a:ext cx="2824578" cy="29259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188E89-AF78-40F6-B787-E9BD9C62568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>
            <a:solidFill>
              <a:srgbClr val="551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4E3972-396F-4B59-BDB8-9BDACD22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Problematic color choices</a:t>
            </a:r>
          </a:p>
        </p:txBody>
      </p:sp>
    </p:spTree>
    <p:extLst>
      <p:ext uri="{BB962C8B-B14F-4D97-AF65-F5344CB8AC3E}">
        <p14:creationId xmlns:p14="http://schemas.microsoft.com/office/powerpoint/2010/main" val="69664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https://blogscnew.wpengine.com/wp-content/uploads/2016/09/3.png">
            <a:extLst>
              <a:ext uri="{FF2B5EF4-FFF2-40B4-BE49-F238E27FC236}">
                <a16:creationId xmlns:a16="http://schemas.microsoft.com/office/drawing/2014/main" id="{A55C05D5-D4B9-495E-BF7B-7436D5FE1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040" y="468977"/>
            <a:ext cx="4782521" cy="353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2EE6A-2A36-4FA7-B182-324DADCA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95" y="468977"/>
            <a:ext cx="4798734" cy="3539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D8EB5-E1D8-495F-B3D4-47E83F5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Beware the pie chart</a:t>
            </a:r>
          </a:p>
        </p:txBody>
      </p:sp>
    </p:spTree>
    <p:extLst>
      <p:ext uri="{BB962C8B-B14F-4D97-AF65-F5344CB8AC3E}">
        <p14:creationId xmlns:p14="http://schemas.microsoft.com/office/powerpoint/2010/main" val="68720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E940-7DFB-4FA3-91D8-7C1975D8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insist on using a 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4FDA-96E9-44DE-9BB1-53FB13F16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Show as few quantities as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Annotate with actual numbers, or preferably – percentages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 with 0deg or 90deg</a:t>
            </a:r>
          </a:p>
        </p:txBody>
      </p:sp>
      <p:pic>
        <p:nvPicPr>
          <p:cNvPr id="10" name="Picture 4" descr="Image result for pie i have eaten pie chart">
            <a:extLst>
              <a:ext uri="{FF2B5EF4-FFF2-40B4-BE49-F238E27FC236}">
                <a16:creationId xmlns:a16="http://schemas.microsoft.com/office/drawing/2014/main" id="{0CBF660B-EDD3-42A3-A0A5-26175D6F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72" y="3647871"/>
            <a:ext cx="4036407" cy="26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funny pie chart">
            <a:extLst>
              <a:ext uri="{FF2B5EF4-FFF2-40B4-BE49-F238E27FC236}">
                <a16:creationId xmlns:a16="http://schemas.microsoft.com/office/drawing/2014/main" id="{A4269D8C-C2B4-41CC-B86A-0B986AD9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22" y="3482975"/>
            <a:ext cx="45243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funny pie chart">
            <a:extLst>
              <a:ext uri="{FF2B5EF4-FFF2-40B4-BE49-F238E27FC236}">
                <a16:creationId xmlns:a16="http://schemas.microsoft.com/office/drawing/2014/main" id="{70B533F4-1335-4A8F-9A87-A309E83D2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8702" r="35727"/>
          <a:stretch/>
        </p:blipFill>
        <p:spPr bwMode="auto">
          <a:xfrm>
            <a:off x="7229682" y="3739999"/>
            <a:ext cx="2802405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0370DB9-9298-4E5D-AB6F-5668D425D68F}"/>
              </a:ext>
            </a:extLst>
          </p:cNvPr>
          <p:cNvGrpSpPr/>
          <p:nvPr/>
        </p:nvGrpSpPr>
        <p:grpSpPr>
          <a:xfrm>
            <a:off x="1986681" y="4368069"/>
            <a:ext cx="1598557" cy="1053488"/>
            <a:chOff x="1986681" y="4368069"/>
            <a:chExt cx="1598557" cy="10534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ADB7C4-F15D-46B3-8245-AAF98F32EA68}"/>
                </a:ext>
              </a:extLst>
            </p:cNvPr>
            <p:cNvSpPr txBox="1"/>
            <p:nvPr/>
          </p:nvSpPr>
          <p:spPr>
            <a:xfrm>
              <a:off x="2887925" y="4368069"/>
              <a:ext cx="69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28%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6B662D-8D6C-4623-ABC9-6B82B09FC797}"/>
                </a:ext>
              </a:extLst>
            </p:cNvPr>
            <p:cNvSpPr txBox="1"/>
            <p:nvPr/>
          </p:nvSpPr>
          <p:spPr>
            <a:xfrm>
              <a:off x="1986681" y="5052225"/>
              <a:ext cx="69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72%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19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000000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funny pie chart">
            <a:extLst>
              <a:ext uri="{FF2B5EF4-FFF2-40B4-BE49-F238E27FC236}">
                <a16:creationId xmlns:a16="http://schemas.microsoft.com/office/drawing/2014/main" id="{A4269D8C-C2B4-41CC-B86A-0B986AD9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1" y="3179321"/>
            <a:ext cx="4042410" cy="268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pie i have eaten pie chart">
            <a:extLst>
              <a:ext uri="{FF2B5EF4-FFF2-40B4-BE49-F238E27FC236}">
                <a16:creationId xmlns:a16="http://schemas.microsoft.com/office/drawing/2014/main" id="{0CBF660B-EDD3-42A3-A0A5-26175D6F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37" y="306909"/>
            <a:ext cx="34636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9E940-7DFB-4FA3-91D8-7C1975D8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If you insist on using a 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4FDA-96E9-44DE-9BB1-53FB13F1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Show as few quantities as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Annotate with actual numbers, or preferably – percentages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Align with 0deg or 90deg</a:t>
            </a:r>
          </a:p>
        </p:txBody>
      </p:sp>
      <p:pic>
        <p:nvPicPr>
          <p:cNvPr id="15" name="Picture 2" descr="Image result for funny pie chart">
            <a:extLst>
              <a:ext uri="{FF2B5EF4-FFF2-40B4-BE49-F238E27FC236}">
                <a16:creationId xmlns:a16="http://schemas.microsoft.com/office/drawing/2014/main" id="{5E39E850-61DF-4598-86AD-80254C70B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" t="9476" r="37948" b="3590"/>
          <a:stretch/>
        </p:blipFill>
        <p:spPr bwMode="auto">
          <a:xfrm>
            <a:off x="7995763" y="3428999"/>
            <a:ext cx="2361438" cy="235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9FC60-A267-48AF-A133-B545E47A68B9}"/>
              </a:ext>
            </a:extLst>
          </p:cNvPr>
          <p:cNvGrpSpPr/>
          <p:nvPr/>
        </p:nvGrpSpPr>
        <p:grpSpPr>
          <a:xfrm>
            <a:off x="8466422" y="855194"/>
            <a:ext cx="1598557" cy="1053488"/>
            <a:chOff x="1986681" y="4368069"/>
            <a:chExt cx="1598557" cy="10534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51DDC6-B574-4CA7-86CA-19D04C7537FC}"/>
                </a:ext>
              </a:extLst>
            </p:cNvPr>
            <p:cNvSpPr txBox="1"/>
            <p:nvPr/>
          </p:nvSpPr>
          <p:spPr>
            <a:xfrm>
              <a:off x="2887925" y="4368069"/>
              <a:ext cx="69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28%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76A705-72EE-401D-92B6-6DA9CE436D44}"/>
                </a:ext>
              </a:extLst>
            </p:cNvPr>
            <p:cNvSpPr txBox="1"/>
            <p:nvPr/>
          </p:nvSpPr>
          <p:spPr>
            <a:xfrm>
              <a:off x="1986681" y="5052225"/>
              <a:ext cx="69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72%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120000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extremepresentation.com/wp-content/uploads/6a00d8341bfd2e53ef0148c699cc96970c.jpg">
            <a:extLst>
              <a:ext uri="{FF2B5EF4-FFF2-40B4-BE49-F238E27FC236}">
                <a16:creationId xmlns:a16="http://schemas.microsoft.com/office/drawing/2014/main" id="{FF352CBF-AC52-41B1-95CE-EF4D1A09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7578" r="5719" b="6283"/>
          <a:stretch/>
        </p:blipFill>
        <p:spPr bwMode="auto">
          <a:xfrm>
            <a:off x="2406995" y="643467"/>
            <a:ext cx="737800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1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9090D2-6284-4265-822E-993B7D80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86B68C-84BC-4A6E-99D1-EE87483C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D4756-8964-44E3-AA5D-3A6AF55A4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 to the notebook!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57BF-639B-48A9-9B99-4178C2A8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We will cover: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Basics of plotting with matplotlib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Useful plotting tools for data science: </a:t>
            </a:r>
          </a:p>
          <a:p>
            <a:pPr lvl="1"/>
            <a:r>
              <a:rPr lang="en-US" sz="2000"/>
              <a:t>pandas built-in plotting functionality</a:t>
            </a:r>
          </a:p>
          <a:p>
            <a:pPr lvl="1"/>
            <a:r>
              <a:rPr lang="en-US" sz="2000"/>
              <a:t>Seaborn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A couple of real-world examples</a:t>
            </a:r>
          </a:p>
        </p:txBody>
      </p:sp>
    </p:spTree>
    <p:extLst>
      <p:ext uri="{BB962C8B-B14F-4D97-AF65-F5344CB8AC3E}">
        <p14:creationId xmlns:p14="http://schemas.microsoft.com/office/powerpoint/2010/main" val="393844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E862BE82-D00D-42C1-BF16-93AA37870C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F6D92C2D-1D3D-4974-918C-06579FB354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48814-A4E3-476E-A437-6B8382AB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01" y="2050315"/>
            <a:ext cx="5510771" cy="2464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0C714-78C1-47E5-83F1-99E1F90D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Intro to data visualization (“DataViz”)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D180-CF9A-4DFF-90E0-58239F92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“DataViz” is the visual representation of quantitative information.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It is a </a:t>
            </a:r>
            <a:r>
              <a:rPr lang="en-US" sz="1800" b="1" u="sng">
                <a:solidFill>
                  <a:schemeClr val="bg1"/>
                </a:solidFill>
              </a:rPr>
              <a:t>crucial</a:t>
            </a:r>
            <a:r>
              <a:rPr lang="en-US" sz="1800">
                <a:solidFill>
                  <a:schemeClr val="bg1"/>
                </a:solidFill>
              </a:rPr>
              <a:t> part of any data analysis!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The specific style of a visualization is dictated by its target audience: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0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43EF-2338-4A82-948E-91E35337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Why do we need dataviz?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C307-84E5-4D16-9E28-DD65038E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Aren’t summary statistics enough?</a:t>
            </a:r>
          </a:p>
          <a:p>
            <a:pPr marL="0" indent="0">
              <a:buNone/>
            </a:pPr>
            <a:r>
              <a:rPr lang="en-US" sz="2400" dirty="0"/>
              <a:t>Classic example:</a:t>
            </a:r>
          </a:p>
          <a:p>
            <a:pPr marL="0" indent="0">
              <a:buNone/>
            </a:pPr>
            <a:r>
              <a:rPr lang="en-US" sz="2400" dirty="0"/>
              <a:t>“Anscombe’s Quartet” (1973)</a:t>
            </a:r>
          </a:p>
          <a:p>
            <a:pPr marL="0" indent="0">
              <a:buNone/>
            </a:pPr>
            <a:r>
              <a:rPr lang="en-US" sz="2400" dirty="0"/>
              <a:t>0: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34D21D39-81FC-47DE-AEE3-28E22CC2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3197225"/>
            <a:ext cx="55530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nscombe's quartet">
            <a:extLst>
              <a:ext uri="{FF2B5EF4-FFF2-40B4-BE49-F238E27FC236}">
                <a16:creationId xmlns:a16="http://schemas.microsoft.com/office/drawing/2014/main" id="{4E3D5A89-5745-47E6-97A0-BBD0B2975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8"/>
          <a:stretch/>
        </p:blipFill>
        <p:spPr bwMode="auto">
          <a:xfrm>
            <a:off x="6597565" y="1430339"/>
            <a:ext cx="5662698" cy="47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CEBBAF-56CD-4396-A213-3443F1076690}"/>
              </a:ext>
            </a:extLst>
          </p:cNvPr>
          <p:cNvSpPr/>
          <p:nvPr/>
        </p:nvSpPr>
        <p:spPr>
          <a:xfrm>
            <a:off x="457200" y="5702300"/>
            <a:ext cx="56388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43EF-2338-4A82-948E-91E35337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dataviz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C307-84E5-4D16-9E28-DD65038ED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Aren’t summary statistics enough?</a:t>
            </a:r>
          </a:p>
          <a:p>
            <a:pPr marL="0" indent="0">
              <a:buNone/>
            </a:pPr>
            <a:r>
              <a:rPr lang="en-US" sz="2400" dirty="0"/>
              <a:t>Second example – “The </a:t>
            </a:r>
            <a:r>
              <a:rPr lang="en-US" sz="2400" dirty="0" err="1"/>
              <a:t>datasaurus</a:t>
            </a:r>
            <a:r>
              <a:rPr lang="en-US" sz="2400" dirty="0"/>
              <a:t> dozen” (Alberto Cairo):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EBBAF-56CD-4396-A213-3443F1076690}"/>
              </a:ext>
            </a:extLst>
          </p:cNvPr>
          <p:cNvSpPr/>
          <p:nvPr/>
        </p:nvSpPr>
        <p:spPr>
          <a:xfrm>
            <a:off x="457200" y="5702300"/>
            <a:ext cx="56388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s://d2f99xq7vri1nk.cloudfront.net/DinoSequentialSmaller.gif">
            <a:extLst>
              <a:ext uri="{FF2B5EF4-FFF2-40B4-BE49-F238E27FC236}">
                <a16:creationId xmlns:a16="http://schemas.microsoft.com/office/drawing/2014/main" id="{600C80F3-9198-4F8C-A34C-5255D22C82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" y="2736850"/>
            <a:ext cx="78771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3B8BA3-4254-49C0-9ABA-3B1C16E74772}"/>
              </a:ext>
            </a:extLst>
          </p:cNvPr>
          <p:cNvSpPr/>
          <p:nvPr/>
        </p:nvSpPr>
        <p:spPr>
          <a:xfrm>
            <a:off x="5301488" y="6350000"/>
            <a:ext cx="246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"The </a:t>
            </a:r>
            <a:r>
              <a:rPr lang="en-US" dirty="0" err="1">
                <a:hlinkClick r:id="rId4"/>
              </a:rPr>
              <a:t>Datasaurus</a:t>
            </a:r>
            <a:r>
              <a:rPr lang="en-US" dirty="0">
                <a:hlinkClick r:id="rId4"/>
              </a:rPr>
              <a:t> Dozen"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6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585E72-B096-43C2-9FDA-5A1E53DD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Examples of great visualizations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BF4A968-B0E6-4CC5-9A48-9AAC2633E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21869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18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upload.wikimedia.org/wikipedia/commons/2/29/Minard.png">
            <a:extLst>
              <a:ext uri="{FF2B5EF4-FFF2-40B4-BE49-F238E27FC236}">
                <a16:creationId xmlns:a16="http://schemas.microsoft.com/office/drawing/2014/main" id="{66B780E9-39F4-4E9E-B484-F1DD7ED6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44" y="1675227"/>
            <a:ext cx="920251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257A06-1F99-406E-BB87-25977723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Visualizations don’t need to be limited to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94476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 descr="Image result for cleveland mcgill scale">
            <a:extLst>
              <a:ext uri="{FF2B5EF4-FFF2-40B4-BE49-F238E27FC236}">
                <a16:creationId xmlns:a16="http://schemas.microsoft.com/office/drawing/2014/main" id="{1DA54E24-2945-4224-981C-2343989C5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6"/>
          <a:stretch/>
        </p:blipFill>
        <p:spPr bwMode="auto">
          <a:xfrm>
            <a:off x="6582782" y="214016"/>
            <a:ext cx="4434828" cy="64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F43EF-2338-4A82-948E-91E35337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All visualizations are </a:t>
            </a:r>
            <a:r>
              <a:rPr lang="en-US" sz="3300" b="1" i="1" u="sng">
                <a:solidFill>
                  <a:schemeClr val="bg1"/>
                </a:solidFill>
              </a:rPr>
              <a:t>not</a:t>
            </a:r>
            <a:r>
              <a:rPr lang="en-US" sz="3300">
                <a:solidFill>
                  <a:schemeClr val="bg1"/>
                </a:solidFill>
              </a:rPr>
              <a:t> created equal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C307-84E5-4D16-9E28-DD65038E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Cleveland &amp; McGill (1984)</a:t>
            </a:r>
            <a:r>
              <a:rPr lang="en-US" sz="1800">
                <a:solidFill>
                  <a:schemeClr val="bg1"/>
                </a:solidFill>
                <a:latin typeface="Mercury SSm A"/>
              </a:rPr>
              <a:t> studied what people are able to decode </a:t>
            </a:r>
            <a:r>
              <a:rPr lang="en-US" sz="1800" u="sng">
                <a:solidFill>
                  <a:schemeClr val="bg1"/>
                </a:solidFill>
                <a:latin typeface="Mercury SSm A"/>
              </a:rPr>
              <a:t>most accurately</a:t>
            </a:r>
            <a:r>
              <a:rPr lang="en-US" sz="1800">
                <a:solidFill>
                  <a:schemeClr val="bg1"/>
                </a:solidFill>
                <a:latin typeface="Mercury SSm A"/>
              </a:rPr>
              <a:t> and ranked them along the following scale: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5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DB45C5A-AF4A-45C5-B5CA-2D1E60268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6" y="1187661"/>
            <a:ext cx="3529109" cy="2352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1164D-7C5F-455F-A918-F811702C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2788" y="1188556"/>
            <a:ext cx="3526424" cy="2350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1047E8-FBD4-4F6B-961C-215A6CCA6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179375"/>
            <a:ext cx="3553968" cy="236931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880EF2-DF79-4D9D-8F11-E91D48C797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494235-833C-4B4E-AB6B-731C23A9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Example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AFB97C2-F3A0-4B21-84AC-9023A16A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Same data, plotted three different ways:</a:t>
            </a:r>
          </a:p>
        </p:txBody>
      </p:sp>
    </p:spTree>
    <p:extLst>
      <p:ext uri="{BB962C8B-B14F-4D97-AF65-F5344CB8AC3E}">
        <p14:creationId xmlns:p14="http://schemas.microsoft.com/office/powerpoint/2010/main" val="163686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0E27D1-F072-46D7-9152-349DBFB5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400">
                <a:solidFill>
                  <a:schemeClr val="accent1"/>
                </a:solidFill>
              </a:rPr>
              <a:t>Some common problems/mistakes with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9F7F-C22D-4EC2-9B46-BD1106AA3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Visualizations are designed to exploit our natural ability for pattern recognition. </a:t>
            </a:r>
          </a:p>
          <a:p>
            <a:pPr marL="0" indent="0">
              <a:buNone/>
            </a:pPr>
            <a:r>
              <a:rPr lang="en-US" sz="2400"/>
              <a:t>This can be skewed with:</a:t>
            </a:r>
          </a:p>
          <a:p>
            <a:r>
              <a:rPr lang="en-US" sz="2400"/>
              <a:t>Confounding axes limits (axis cropping)</a:t>
            </a:r>
          </a:p>
          <a:p>
            <a:r>
              <a:rPr lang="en-US" sz="2400"/>
              <a:t>Bad aspect ratio</a:t>
            </a:r>
          </a:p>
          <a:p>
            <a:r>
              <a:rPr lang="en-US" sz="2400"/>
              <a:t>Bad color choices</a:t>
            </a:r>
          </a:p>
          <a:p>
            <a:r>
              <a:rPr lang="en-US" sz="2400"/>
              <a:t>And more…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5786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6554</TotalTime>
  <Words>325</Words>
  <Application>Microsoft Office PowerPoint</Application>
  <PresentationFormat>Widescreen</PresentationFormat>
  <Paragraphs>62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Mercury SSm A</vt:lpstr>
      <vt:lpstr>Times New Roman</vt:lpstr>
      <vt:lpstr>Office Theme</vt:lpstr>
      <vt:lpstr>336018 – נושאים מתקדמים בהנדסה ביורפואית 4:  מדעי המידע ולמידת מכונה בהנדסה ביורפואית  Data science and machine learning  in bio-medical engineering</vt:lpstr>
      <vt:lpstr>Intro to data visualization (“DataViz”)</vt:lpstr>
      <vt:lpstr>Why do we need dataviz?</vt:lpstr>
      <vt:lpstr>Why do we need dataviz?</vt:lpstr>
      <vt:lpstr>Examples of great visualizations</vt:lpstr>
      <vt:lpstr>Visualizations don’t need to be limited to a single variable</vt:lpstr>
      <vt:lpstr>All visualizations are not created equal</vt:lpstr>
      <vt:lpstr>Example</vt:lpstr>
      <vt:lpstr>Some common problems/mistakes with visualizations</vt:lpstr>
      <vt:lpstr>Confounding axes limits</vt:lpstr>
      <vt:lpstr>Bad aspect ratio</vt:lpstr>
      <vt:lpstr>Problematic color choices</vt:lpstr>
      <vt:lpstr>Beware the pie chart</vt:lpstr>
      <vt:lpstr>If you insist on using a pie chart</vt:lpstr>
      <vt:lpstr>If you insist on using a pie chart</vt:lpstr>
      <vt:lpstr>PowerPoint Presentation</vt:lpstr>
      <vt:lpstr>Back to the notebook!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336018 – נושאים מתקדמים בהנדסה ביורפואית 4:  מדעי המידע ולמידת מכונה בהנדסה ביורפואית  Data science and machine learning  in bio-medical engineering</dc:title>
  <dc:creator>Yaron Blinder</dc:creator>
  <cp:lastModifiedBy>Yaron Blinder</cp:lastModifiedBy>
  <cp:revision>40</cp:revision>
  <dcterms:created xsi:type="dcterms:W3CDTF">2018-01-10T21:14:19Z</dcterms:created>
  <dcterms:modified xsi:type="dcterms:W3CDTF">2018-03-10T20:50:16Z</dcterms:modified>
</cp:coreProperties>
</file>